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8" r:id="rId2"/>
    <p:sldId id="271" r:id="rId3"/>
    <p:sldId id="296" r:id="rId4"/>
    <p:sldId id="297" r:id="rId5"/>
    <p:sldId id="290" r:id="rId6"/>
    <p:sldId id="305" r:id="rId7"/>
    <p:sldId id="308" r:id="rId8"/>
    <p:sldId id="309" r:id="rId9"/>
    <p:sldId id="303" r:id="rId10"/>
    <p:sldId id="304" r:id="rId11"/>
    <p:sldId id="284" r:id="rId12"/>
    <p:sldId id="260" r:id="rId13"/>
    <p:sldId id="265" r:id="rId14"/>
    <p:sldId id="306" r:id="rId15"/>
    <p:sldId id="293" r:id="rId16"/>
    <p:sldId id="307" r:id="rId17"/>
    <p:sldId id="311" r:id="rId18"/>
    <p:sldId id="287" r:id="rId19"/>
    <p:sldId id="313" r:id="rId20"/>
    <p:sldId id="291" r:id="rId21"/>
    <p:sldId id="312" r:id="rId22"/>
    <p:sldId id="292" r:id="rId23"/>
    <p:sldId id="295" r:id="rId24"/>
    <p:sldId id="283" r:id="rId25"/>
    <p:sldId id="29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86437" autoAdjust="0"/>
  </p:normalViewPr>
  <p:slideViewPr>
    <p:cSldViewPr snapToGrid="0">
      <p:cViewPr varScale="1">
        <p:scale>
          <a:sx n="100" d="100"/>
          <a:sy n="100" d="100"/>
        </p:scale>
        <p:origin x="-73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504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697BC-C4FC-4A2E-8A8E-23F3FCEF4B2B}" type="datetimeFigureOut">
              <a:rPr lang="en-US" smtClean="0"/>
              <a:pPr/>
              <a:t>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E9EB0-C188-45A3-BA9B-56B4DA3BAC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42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9EB0-C188-45A3-BA9B-56B4DA3BAC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1647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9EB0-C188-45A3-BA9B-56B4DA3BACE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3896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9EB0-C188-45A3-BA9B-56B4DA3BACE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553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9EB0-C188-45A3-BA9B-56B4DA3BACE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6345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9EB0-C188-45A3-BA9B-56B4DA3BAC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36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9EB0-C188-45A3-BA9B-56B4DA3BACE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66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9EB0-C188-45A3-BA9B-56B4DA3BAC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700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9EB0-C188-45A3-BA9B-56B4DA3BAC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354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9EB0-C188-45A3-BA9B-56B4DA3BACE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907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9EB0-C188-45A3-BA9B-56B4DA3BACE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3169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9EB0-C188-45A3-BA9B-56B4DA3BACE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4666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E9EB0-C188-45A3-BA9B-56B4DA3BACE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190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CB2F7D-B42F-4B52-858F-311E0B005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481264"/>
            <a:ext cx="8689976" cy="2775284"/>
          </a:xfrm>
        </p:spPr>
        <p:txBody>
          <a:bodyPr/>
          <a:lstStyle/>
          <a:p>
            <a:r>
              <a:rPr lang="en-US" b="1" cap="none" dirty="0">
                <a:solidFill>
                  <a:schemeClr val="accent1">
                    <a:lumMod val="75000"/>
                  </a:schemeClr>
                </a:solidFill>
              </a:rPr>
              <a:t>Clinical Standards For Internal Medicine: Regional Needs And Solutions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635790E-0AE6-4FA1-AAD4-A371C0D20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18020"/>
            <a:ext cx="8689976" cy="2558716"/>
          </a:xfrm>
        </p:spPr>
        <p:txBody>
          <a:bodyPr>
            <a:normAutofit/>
          </a:bodyPr>
          <a:lstStyle/>
          <a:p>
            <a:r>
              <a:rPr lang="en-US" sz="2400" b="1" cap="none" dirty="0">
                <a:solidFill>
                  <a:schemeClr val="tx1"/>
                </a:solidFill>
                <a:cs typeface="Aharoni" pitchFamily="2" charset="-79"/>
              </a:rPr>
              <a:t>Professor </a:t>
            </a:r>
            <a:r>
              <a:rPr lang="en-US" sz="2400" b="1" cap="none" dirty="0" err="1">
                <a:solidFill>
                  <a:schemeClr val="tx1"/>
                </a:solidFill>
                <a:cs typeface="Aharoni" pitchFamily="2" charset="-79"/>
              </a:rPr>
              <a:t>Quazi</a:t>
            </a:r>
            <a:r>
              <a:rPr lang="en-US" sz="2400" b="1" cap="none" dirty="0">
                <a:solidFill>
                  <a:schemeClr val="tx1"/>
                </a:solidFill>
                <a:cs typeface="Aharoni" pitchFamily="2" charset="-79"/>
              </a:rPr>
              <a:t> </a:t>
            </a:r>
            <a:r>
              <a:rPr lang="en-US" sz="2400" b="1" cap="none" dirty="0" err="1">
                <a:solidFill>
                  <a:schemeClr val="tx1"/>
                </a:solidFill>
                <a:cs typeface="Aharoni" pitchFamily="2" charset="-79"/>
              </a:rPr>
              <a:t>Tarikul</a:t>
            </a:r>
            <a:r>
              <a:rPr lang="en-US" sz="2400" b="1" cap="none" dirty="0">
                <a:solidFill>
                  <a:schemeClr val="tx1"/>
                </a:solidFill>
                <a:cs typeface="Aharoni" pitchFamily="2" charset="-79"/>
              </a:rPr>
              <a:t> Islam</a:t>
            </a:r>
            <a:br>
              <a:rPr lang="en-US" sz="2400" b="1" cap="none" dirty="0">
                <a:solidFill>
                  <a:schemeClr val="tx1"/>
                </a:solidFill>
                <a:cs typeface="Aharoni" pitchFamily="2" charset="-79"/>
              </a:rPr>
            </a:br>
            <a:r>
              <a:rPr lang="en-US" sz="2400" b="1" cap="none" dirty="0">
                <a:solidFill>
                  <a:schemeClr val="tx1"/>
                </a:solidFill>
                <a:cs typeface="Aharoni" pitchFamily="2" charset="-79"/>
              </a:rPr>
              <a:t>Professor and Head</a:t>
            </a:r>
            <a:br>
              <a:rPr lang="en-US" sz="2400" b="1" cap="none" dirty="0">
                <a:solidFill>
                  <a:schemeClr val="tx1"/>
                </a:solidFill>
                <a:cs typeface="Aharoni" pitchFamily="2" charset="-79"/>
              </a:rPr>
            </a:br>
            <a:r>
              <a:rPr lang="en-US" sz="2400" b="1" cap="none" dirty="0">
                <a:solidFill>
                  <a:schemeClr val="tx1"/>
                </a:solidFill>
                <a:cs typeface="Aharoni" pitchFamily="2" charset="-79"/>
              </a:rPr>
              <a:t>Medicine Department</a:t>
            </a:r>
            <a:br>
              <a:rPr lang="en-US" sz="2400" b="1" cap="none" dirty="0">
                <a:solidFill>
                  <a:schemeClr val="tx1"/>
                </a:solidFill>
                <a:cs typeface="Aharoni" pitchFamily="2" charset="-79"/>
              </a:rPr>
            </a:br>
            <a:r>
              <a:rPr lang="en-US" sz="2400" b="1" cap="none" dirty="0">
                <a:solidFill>
                  <a:schemeClr val="tx1"/>
                </a:solidFill>
                <a:cs typeface="Aharoni" pitchFamily="2" charset="-79"/>
              </a:rPr>
              <a:t>Popular Medical College</a:t>
            </a:r>
            <a:r>
              <a:rPr lang="en-US" sz="2400" b="1" dirty="0">
                <a:solidFill>
                  <a:schemeClr val="tx1"/>
                </a:solidFill>
                <a:cs typeface="Aharoni" pitchFamily="2" charset="-79"/>
              </a:rPr>
              <a:t/>
            </a:r>
            <a:br>
              <a:rPr lang="en-US" sz="2400" b="1" dirty="0">
                <a:solidFill>
                  <a:schemeClr val="tx1"/>
                </a:solidFill>
                <a:cs typeface="Aharoni" pitchFamily="2" charset="-79"/>
              </a:rPr>
            </a:br>
            <a:r>
              <a:rPr lang="en-US" sz="2400" b="1" u="sng" cap="none" dirty="0">
                <a:solidFill>
                  <a:schemeClr val="accent1"/>
                </a:solidFill>
                <a:cs typeface="Aharoni" pitchFamily="2" charset="-79"/>
              </a:rPr>
              <a:t>prof.tarik@gmail.com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0965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507958"/>
            <a:ext cx="9769642" cy="4515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However, many guidelines are not used after dissemination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Implementation activities frequently produce only moderate improvement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The guideline recommendations are followed in on average 67% of the decisions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There is a large variation between different physicians and between different guidelines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/>
              <a:t>Who is internist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en-US" sz="2800" b="1" i="1" dirty="0"/>
              <a:t>  </a:t>
            </a:r>
            <a:r>
              <a:rPr lang="en-US" altLang="en-US" sz="3200" b="1" i="1" cap="none" dirty="0"/>
              <a:t>Internal medicine physicians </a:t>
            </a:r>
            <a:r>
              <a:rPr lang="en-US" altLang="en-US" sz="3200" i="1" cap="none" dirty="0"/>
              <a:t>are specialists who </a:t>
            </a:r>
            <a:r>
              <a:rPr lang="en-US" altLang="en-US" sz="3200" i="1" u="sng" cap="none" dirty="0">
                <a:solidFill>
                  <a:srgbClr val="FF0000"/>
                </a:solidFill>
              </a:rPr>
              <a:t>apply scientific knowledge </a:t>
            </a:r>
            <a:r>
              <a:rPr lang="en-US" altLang="en-US" sz="3200" i="1" cap="none" dirty="0"/>
              <a:t>and </a:t>
            </a:r>
            <a:r>
              <a:rPr lang="en-US" altLang="en-US" sz="3200" i="1" u="sng" cap="none" dirty="0">
                <a:solidFill>
                  <a:srgbClr val="FF0000"/>
                </a:solidFill>
              </a:rPr>
              <a:t>clinical expertise</a:t>
            </a:r>
            <a:r>
              <a:rPr lang="en-US" altLang="en-US" sz="3200" i="1" cap="none" dirty="0">
                <a:solidFill>
                  <a:srgbClr val="FF0000"/>
                </a:solidFill>
              </a:rPr>
              <a:t> </a:t>
            </a:r>
            <a:r>
              <a:rPr lang="en-US" altLang="en-US" sz="3200" i="1" cap="none" dirty="0"/>
              <a:t>to the </a:t>
            </a:r>
            <a:r>
              <a:rPr lang="en-US" altLang="en-US" sz="3200" i="1" u="sng" cap="none" dirty="0">
                <a:solidFill>
                  <a:srgbClr val="FF0000"/>
                </a:solidFill>
              </a:rPr>
              <a:t>diagnosis</a:t>
            </a:r>
            <a:r>
              <a:rPr lang="en-US" altLang="en-US" sz="3200" i="1" cap="none" dirty="0">
                <a:solidFill>
                  <a:srgbClr val="FF0000"/>
                </a:solidFill>
              </a:rPr>
              <a:t>, </a:t>
            </a:r>
            <a:r>
              <a:rPr lang="en-US" altLang="en-US" sz="3200" i="1" u="sng" cap="none" dirty="0">
                <a:solidFill>
                  <a:srgbClr val="FF0000"/>
                </a:solidFill>
              </a:rPr>
              <a:t>treatment</a:t>
            </a:r>
            <a:r>
              <a:rPr lang="en-US" altLang="en-US" sz="3200" i="1" cap="none" dirty="0">
                <a:solidFill>
                  <a:srgbClr val="FF0000"/>
                </a:solidFill>
              </a:rPr>
              <a:t>,</a:t>
            </a:r>
            <a:r>
              <a:rPr lang="en-US" altLang="en-US" sz="3200" i="1" cap="none" dirty="0"/>
              <a:t> and </a:t>
            </a:r>
            <a:r>
              <a:rPr lang="en-US" altLang="en-US" sz="3200" i="1" u="sng" cap="none" dirty="0">
                <a:solidFill>
                  <a:srgbClr val="FF0000"/>
                </a:solidFill>
              </a:rPr>
              <a:t>compassionate care</a:t>
            </a:r>
            <a:r>
              <a:rPr lang="en-US" altLang="en-US" sz="3200" i="1" cap="none" dirty="0">
                <a:solidFill>
                  <a:srgbClr val="FF0000"/>
                </a:solidFill>
              </a:rPr>
              <a:t> </a:t>
            </a:r>
            <a:r>
              <a:rPr lang="en-US" altLang="en-US" sz="3200" i="1" cap="none" dirty="0"/>
              <a:t>of adults across the spectrum from health to complex illness</a:t>
            </a:r>
            <a:endParaRPr lang="en-US" sz="28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8554F4-340E-4C72-9065-7EE9DD12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89810"/>
            <a:ext cx="10364451" cy="1245007"/>
          </a:xfrm>
        </p:spPr>
        <p:txBody>
          <a:bodyPr/>
          <a:lstStyle/>
          <a:p>
            <a:r>
              <a:rPr lang="en-US" sz="4000" b="1" cap="none" dirty="0"/>
              <a:t>Core competencies of the internist</a:t>
            </a:r>
            <a:r>
              <a:rPr lang="en-US" cap="none" dirty="0">
                <a:latin typeface="Calibri" panose="020F0502020204030204" pitchFamily="34" charset="0"/>
              </a:rPr>
              <a:t/>
            </a:r>
            <a:br>
              <a:rPr lang="en-US" cap="none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12CE87-0B5F-467C-94B3-C7FCCA5141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42051"/>
            <a:ext cx="10363826" cy="36443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cap="none" dirty="0">
                <a:latin typeface="Calibri" panose="020F0502020204030204" pitchFamily="34" charset="0"/>
              </a:rPr>
              <a:t>1.</a:t>
            </a:r>
            <a:r>
              <a:rPr lang="en-US" sz="3000" cap="none" dirty="0"/>
              <a:t> Patient care</a:t>
            </a:r>
          </a:p>
          <a:p>
            <a:pPr marL="0" indent="0">
              <a:buNone/>
            </a:pPr>
            <a:r>
              <a:rPr lang="en-US" sz="3000" cap="none" dirty="0"/>
              <a:t>2. Medical knowledge</a:t>
            </a:r>
          </a:p>
          <a:p>
            <a:pPr marL="0" indent="0">
              <a:buNone/>
            </a:pPr>
            <a:r>
              <a:rPr lang="en-US" sz="3000" cap="none" dirty="0"/>
              <a:t>3. Communication skills</a:t>
            </a:r>
          </a:p>
          <a:p>
            <a:pPr marL="0" indent="0">
              <a:buNone/>
            </a:pPr>
            <a:r>
              <a:rPr lang="en-US" sz="3000" cap="none" dirty="0"/>
              <a:t>4. Professionalism, ethical, and legal issues</a:t>
            </a:r>
          </a:p>
          <a:p>
            <a:pPr marL="0" indent="0">
              <a:buNone/>
            </a:pPr>
            <a:r>
              <a:rPr lang="en-US" sz="3000" cap="none" dirty="0"/>
              <a:t>5. Organizational planning and service management skills</a:t>
            </a:r>
          </a:p>
          <a:p>
            <a:pPr marL="0" indent="0">
              <a:buNone/>
            </a:pPr>
            <a:r>
              <a:rPr lang="en-US" sz="3000" cap="none" dirty="0"/>
              <a:t>6. Academic activities — education and research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9175" y="5591175"/>
            <a:ext cx="1036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i="1" dirty="0"/>
              <a:t>Core Competencies of the European Internist: A discussion paper</a:t>
            </a:r>
          </a:p>
          <a:p>
            <a:pPr>
              <a:buNone/>
            </a:pPr>
            <a:r>
              <a:rPr lang="en-US" sz="1600" i="1" dirty="0" err="1"/>
              <a:t>Runolfur</a:t>
            </a:r>
            <a:r>
              <a:rPr lang="en-US" sz="1600" i="1" dirty="0"/>
              <a:t> </a:t>
            </a:r>
            <a:r>
              <a:rPr lang="en-US" sz="1600" i="1" dirty="0" err="1"/>
              <a:t>Palsson</a:t>
            </a:r>
            <a:r>
              <a:rPr lang="en-US" sz="1600" i="1" dirty="0"/>
              <a:t> et al</a:t>
            </a:r>
          </a:p>
          <a:p>
            <a:pPr>
              <a:buNone/>
            </a:pPr>
            <a:r>
              <a:rPr lang="en-US" sz="1600" i="1" dirty="0"/>
              <a:t>European Journal of Internal Medicine 18 (2007) 104–108</a:t>
            </a:r>
          </a:p>
        </p:txBody>
      </p:sp>
    </p:spTree>
    <p:extLst>
      <p:ext uri="{BB962C8B-B14F-4D97-AF65-F5344CB8AC3E}">
        <p14:creationId xmlns="" xmlns:p14="http://schemas.microsoft.com/office/powerpoint/2010/main" val="844620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D3EEB4-4917-4D83-B197-6029C08E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44558"/>
            <a:ext cx="10364451" cy="1232452"/>
          </a:xfrm>
        </p:spPr>
        <p:txBody>
          <a:bodyPr>
            <a:normAutofit/>
          </a:bodyPr>
          <a:lstStyle/>
          <a:p>
            <a:r>
              <a:rPr lang="en-US" sz="4000" b="1" cap="none" dirty="0"/>
              <a:t>In our setting( Bangladesh)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EDDA7A-8C57-43A6-9E9C-A256E19501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67340"/>
            <a:ext cx="5182226" cy="4790660"/>
          </a:xfrm>
        </p:spPr>
        <p:txBody>
          <a:bodyPr>
            <a:noAutofit/>
          </a:bodyPr>
          <a:lstStyle/>
          <a:p>
            <a:r>
              <a:rPr lang="en-US" sz="2800" b="1" cap="none" dirty="0"/>
              <a:t>Strong points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cap="none" dirty="0"/>
              <a:t>Clinical diagnosis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cap="none" dirty="0"/>
              <a:t>Management of emergencies despite constrain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cap="none" dirty="0"/>
              <a:t>Skilled at medical procedures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cap="none" dirty="0"/>
              <a:t> Universal health coverage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BBC3C1-ECFD-4BDA-AB9F-847775C963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067340"/>
            <a:ext cx="5105400" cy="3723860"/>
          </a:xfrm>
        </p:spPr>
        <p:txBody>
          <a:bodyPr>
            <a:normAutofit lnSpcReduction="10000"/>
          </a:bodyPr>
          <a:lstStyle/>
          <a:p>
            <a:r>
              <a:rPr lang="en-US" sz="2800" b="1" cap="none" dirty="0"/>
              <a:t>Weak points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cap="none" dirty="0"/>
              <a:t>Documentations (Set Clinical audit)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cap="none" dirty="0"/>
              <a:t>Evidence based practice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cap="none" dirty="0"/>
              <a:t>Lack of awareness in prevention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cap="none" dirty="0"/>
              <a:t> Inadequate health budget</a:t>
            </a:r>
          </a:p>
        </p:txBody>
      </p:sp>
    </p:spTree>
    <p:extLst>
      <p:ext uri="{BB962C8B-B14F-4D97-AF65-F5344CB8AC3E}">
        <p14:creationId xmlns="" xmlns:p14="http://schemas.microsoft.com/office/powerpoint/2010/main" val="484938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8"/>
            <a:ext cx="9240878" cy="1162658"/>
          </a:xfrm>
        </p:spPr>
        <p:txBody>
          <a:bodyPr>
            <a:normAutofit/>
          </a:bodyPr>
          <a:lstStyle/>
          <a:p>
            <a:r>
              <a:rPr lang="en-US" sz="4000" b="1" cap="none" dirty="0"/>
              <a:t>In our setting( Bangladesh)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3774" y="1781176"/>
            <a:ext cx="9706100" cy="4010024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cap="none" dirty="0"/>
              <a:t>Professionals are busy with multifaceted work load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cap="none" dirty="0"/>
              <a:t>Lack of 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cap="none" dirty="0"/>
              <a:t>No health insurance policy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cap="none" dirty="0"/>
              <a:t>No legal binding for use of guidelines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cap="none" dirty="0"/>
              <a:t>Clinicians are confident on clinical diagnosis based on their long experience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217" y="336884"/>
            <a:ext cx="8441635" cy="1363579"/>
          </a:xfrm>
        </p:spPr>
        <p:txBody>
          <a:bodyPr>
            <a:noAutofit/>
          </a:bodyPr>
          <a:lstStyle/>
          <a:p>
            <a:r>
              <a:rPr lang="en-US" sz="4400" b="1" cap="none" dirty="0"/>
              <a:t>In our country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48714"/>
            <a:ext cx="10271061" cy="530928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cap="none" dirty="0"/>
              <a:t>Majority of clinical care guidelines have adopted from international guidelines for </a:t>
            </a:r>
            <a:r>
              <a:rPr lang="en-US" sz="2800" b="1" cap="none" dirty="0"/>
              <a:t>non communicable diseases </a:t>
            </a:r>
            <a:r>
              <a:rPr lang="en-US" sz="2800" cap="none" dirty="0"/>
              <a:t>(DM, HTN, IHD, COPD, Bronchial Asthma, COPD, Malignancy so on)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cap="none" dirty="0"/>
              <a:t>Regarding infectious diseases -</a:t>
            </a:r>
            <a:r>
              <a:rPr lang="en-US" sz="2800" cap="none" dirty="0"/>
              <a:t> own guidelines on the basis of evidence but enlightened from WHO guideline (Dengue, Chikungunya, Filaria, Malaria, Vis. </a:t>
            </a:r>
            <a:r>
              <a:rPr lang="en-US" sz="2800" cap="none" dirty="0" err="1"/>
              <a:t>Lieshmania</a:t>
            </a:r>
            <a:r>
              <a:rPr lang="en-US" sz="2800" cap="none" dirty="0"/>
              <a:t>, Diarrhea, and so on)  prepared by the specialist in collaboration with the disease control center of health services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8903993" cy="1596177"/>
          </a:xfrm>
        </p:spPr>
        <p:txBody>
          <a:bodyPr>
            <a:normAutofit/>
          </a:bodyPr>
          <a:lstStyle/>
          <a:p>
            <a:r>
              <a:rPr lang="en-US" sz="4000" b="1" cap="none" dirty="0"/>
              <a:t>Rule and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149" y="2214694"/>
            <a:ext cx="10364451" cy="3576505"/>
          </a:xfrm>
        </p:spPr>
        <p:txBody>
          <a:bodyPr/>
          <a:lstStyle/>
          <a:p>
            <a:pPr lvl="0"/>
            <a:endParaRPr lang="en-US" cap="none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cap="none" dirty="0"/>
              <a:t>Rule  and role of professional bodies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cap="none" dirty="0"/>
              <a:t>There are some individual professional bodies/societies initiatives 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800" cap="none" dirty="0"/>
              <a:t>Central professional bodies like </a:t>
            </a:r>
            <a:r>
              <a:rPr lang="en-US" sz="2800" b="1" cap="none" dirty="0"/>
              <a:t>medical association </a:t>
            </a:r>
            <a:r>
              <a:rPr lang="en-US" sz="2800" cap="none" dirty="0"/>
              <a:t>have no rule and role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445F09-D74B-459F-97AA-00930C29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40633"/>
            <a:ext cx="7043109" cy="1138988"/>
          </a:xfrm>
        </p:spPr>
        <p:txBody>
          <a:bodyPr/>
          <a:lstStyle/>
          <a:p>
            <a:r>
              <a:rPr lang="en-US" sz="4000" b="1" cap="none" dirty="0">
                <a:solidFill>
                  <a:prstClr val="black"/>
                </a:solidFill>
              </a:rPr>
              <a:t>Countries in Asia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FF7C3D-A52A-4C65-8905-522FD9C762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44842"/>
            <a:ext cx="5106026" cy="4772525"/>
          </a:xfrm>
        </p:spPr>
        <p:txBody>
          <a:bodyPr>
            <a:normAutofit/>
          </a:bodyPr>
          <a:lstStyle/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prstClr val="black"/>
                </a:solidFill>
              </a:rPr>
              <a:t>Singapore</a:t>
            </a: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prstClr val="black"/>
                </a:solidFill>
              </a:rPr>
              <a:t>Thailand</a:t>
            </a: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prstClr val="black"/>
                </a:solidFill>
              </a:rPr>
              <a:t>Japan</a:t>
            </a: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prstClr val="black"/>
                </a:solidFill>
              </a:rPr>
              <a:t>China</a:t>
            </a: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prstClr val="black"/>
                </a:solidFill>
              </a:rPr>
              <a:t>South Korea</a:t>
            </a:r>
          </a:p>
          <a:p>
            <a:pPr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US" sz="3200" b="1" cap="none" dirty="0">
                <a:solidFill>
                  <a:prstClr val="black"/>
                </a:solidFill>
              </a:rPr>
              <a:t>Good clinical standard care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8545540-46E4-4389-93B3-25984800E8A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1844842"/>
            <a:ext cx="5105400" cy="3946357"/>
          </a:xfrm>
        </p:spPr>
        <p:txBody>
          <a:bodyPr/>
          <a:lstStyle/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prstClr val="black"/>
                </a:solidFill>
              </a:rPr>
              <a:t>KSA</a:t>
            </a: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prstClr val="black"/>
                </a:solidFill>
              </a:rPr>
              <a:t>Oman</a:t>
            </a: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prstClr val="black"/>
                </a:solidFill>
              </a:rPr>
              <a:t>Israel</a:t>
            </a: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prstClr val="black"/>
                </a:solidFill>
              </a:rPr>
              <a:t>UAE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021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854" y="352927"/>
            <a:ext cx="7603958" cy="1973178"/>
          </a:xfrm>
        </p:spPr>
        <p:txBody>
          <a:bodyPr>
            <a:normAutofit/>
          </a:bodyPr>
          <a:lstStyle/>
          <a:p>
            <a:r>
              <a:rPr lang="en-US" sz="4000" b="1" cap="none" dirty="0"/>
              <a:t>The changing face of internal medicine: patient centered care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58778" y="2486526"/>
            <a:ext cx="9657348" cy="385010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cap="none" dirty="0"/>
              <a:t>Patient centered care is the gold standard and ‘</a:t>
            </a:r>
            <a:r>
              <a:rPr lang="en-US" sz="2800" b="1" cap="none" dirty="0"/>
              <a:t>no decision about me, without me’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cap="none" dirty="0"/>
              <a:t>A </a:t>
            </a:r>
            <a:r>
              <a:rPr lang="en-US" sz="2800" b="1" cap="none" dirty="0"/>
              <a:t>‘goal-oriented’ </a:t>
            </a:r>
            <a:r>
              <a:rPr lang="en-US" sz="2800" cap="none" dirty="0"/>
              <a:t>principle should consider in complex multi-morbidities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cap="none" dirty="0"/>
              <a:t>The barrier is deeply rooted in a disease-outcome-based paradigm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F464ED-908F-4544-AD42-AE1A560F04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395662"/>
            <a:ext cx="10364451" cy="5462337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prstClr val="black"/>
                </a:solidFill>
              </a:rPr>
              <a:t>The culture of modern medicine has prioritized optimal disease management according to </a:t>
            </a:r>
            <a:r>
              <a:rPr lang="en-US" sz="2800" b="1" cap="none" dirty="0">
                <a:solidFill>
                  <a:prstClr val="black"/>
                </a:solidFill>
              </a:rPr>
              <a:t>guidelines</a:t>
            </a:r>
            <a:r>
              <a:rPr lang="en-US" sz="2800" cap="none" dirty="0">
                <a:solidFill>
                  <a:prstClr val="black"/>
                </a:solidFill>
              </a:rPr>
              <a:t> and </a:t>
            </a:r>
            <a:r>
              <a:rPr lang="en-US" sz="2800" b="1" cap="none" dirty="0">
                <a:solidFill>
                  <a:prstClr val="black"/>
                </a:solidFill>
              </a:rPr>
              <a:t>population goals </a:t>
            </a:r>
            <a:r>
              <a:rPr lang="en-US" sz="2800" cap="none" dirty="0">
                <a:solidFill>
                  <a:prstClr val="black"/>
                </a:solidFill>
              </a:rPr>
              <a:t>without</a:t>
            </a:r>
            <a:r>
              <a:rPr lang="en-US" sz="2800" b="1" cap="none" dirty="0">
                <a:solidFill>
                  <a:prstClr val="black"/>
                </a:solidFill>
              </a:rPr>
              <a:t> </a:t>
            </a:r>
            <a:r>
              <a:rPr lang="en-US" sz="2800" cap="none" dirty="0">
                <a:solidFill>
                  <a:prstClr val="black"/>
                </a:solidFill>
              </a:rPr>
              <a:t>asking what patients want</a:t>
            </a:r>
            <a:endParaRPr lang="en-US" sz="2800" b="1" cap="none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prstClr val="black"/>
                </a:solidFill>
              </a:rPr>
              <a:t>Doing </a:t>
            </a:r>
            <a:r>
              <a:rPr lang="en-US" sz="2800" b="1" cap="none" dirty="0">
                <a:solidFill>
                  <a:prstClr val="black"/>
                </a:solidFill>
              </a:rPr>
              <a:t>‘what is right for the patient’ </a:t>
            </a:r>
            <a:r>
              <a:rPr lang="en-US" sz="2800" cap="none" dirty="0">
                <a:solidFill>
                  <a:prstClr val="black"/>
                </a:solidFill>
              </a:rPr>
              <a:t>should be based on trust</a:t>
            </a:r>
          </a:p>
          <a:p>
            <a:pPr lvl="0">
              <a:lnSpc>
                <a:spcPct val="150000"/>
              </a:lnSpc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prstClr val="black"/>
                </a:solidFill>
              </a:rPr>
              <a:t>Patients and internists must therefore meet as equals</a:t>
            </a:r>
            <a:r>
              <a:rPr lang="en-US" sz="2800" b="1" cap="none" dirty="0">
                <a:solidFill>
                  <a:prstClr val="black"/>
                </a:solidFill>
              </a:rPr>
              <a:t>: ‘I’ and ‘you’ should be replaced by ‘we’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2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5BEBB9-3E7F-45B7-A597-85CAF4C94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69651"/>
            <a:ext cx="10364451" cy="972767"/>
          </a:xfrm>
        </p:spPr>
        <p:txBody>
          <a:bodyPr>
            <a:normAutofit/>
          </a:bodyPr>
          <a:lstStyle/>
          <a:p>
            <a:r>
              <a:rPr lang="en-US" sz="4000" b="1" cap="none" dirty="0">
                <a:solidFill>
                  <a:prstClr val="black">
                    <a:lumMod val="85000"/>
                    <a:lumOff val="15000"/>
                  </a:prstClr>
                </a:solidFill>
                <a:cs typeface="Aharoni" pitchFamily="2" charset="-79"/>
              </a:rPr>
              <a:t>What is Standard ?</a:t>
            </a:r>
            <a:endParaRPr lang="en-US" sz="4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5D5523F-1752-4381-8EB2-4EAF683F285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88" y="1587342"/>
            <a:ext cx="8350498" cy="49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69899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664" y="344905"/>
            <a:ext cx="9545052" cy="1355558"/>
          </a:xfrm>
        </p:spPr>
        <p:txBody>
          <a:bodyPr>
            <a:normAutofit fontScale="90000"/>
          </a:bodyPr>
          <a:lstStyle/>
          <a:p>
            <a:r>
              <a:rPr lang="en-US" sz="4000" b="1" cap="none" dirty="0"/>
              <a:t>Standardized framework for adaptation needed</a:t>
            </a:r>
            <a:r>
              <a:rPr lang="en-US" b="1" cap="none" dirty="0"/>
              <a:t/>
            </a:r>
            <a:br>
              <a:rPr lang="en-US" b="1" cap="none" dirty="0"/>
            </a:b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00463"/>
            <a:ext cx="10363826" cy="48126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cap="none" dirty="0"/>
              <a:t>Methods and principles for developing high quality guidelines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cap="none" dirty="0"/>
              <a:t>Now well established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cap="none" dirty="0"/>
              <a:t>Though no internationally accepted method available for adapting them to local contexts</a:t>
            </a:r>
            <a:r>
              <a:rPr lang="en-US" sz="2800" b="1" u="sng" cap="none" dirty="0"/>
              <a:t> </a:t>
            </a:r>
            <a:endParaRPr lang="en-US" sz="2800" cap="none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cap="none" dirty="0"/>
              <a:t>Few need to evaluate the rigor, efficiency, and transparency of proposed processes according to a recent review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597FE2-9350-4359-AF6C-F527E76767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299411"/>
            <a:ext cx="9946732" cy="50532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prstClr val="black"/>
                </a:solidFill>
              </a:rPr>
              <a:t>Lack of international standards can lead to recommendations adapted on the basis of tradition, anecdote, or poor quality evidence</a:t>
            </a:r>
            <a:endParaRPr lang="en-US" sz="2800" b="1" u="sng" cap="none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sz="2800" cap="none" dirty="0">
                <a:solidFill>
                  <a:prstClr val="black"/>
                </a:solidFill>
              </a:rPr>
              <a:t>Mitigation of this risk can be possible by</a:t>
            </a:r>
          </a:p>
          <a:p>
            <a:pPr lvl="1">
              <a:lnSpc>
                <a:spcPct val="150000"/>
              </a:lnSpc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US" sz="2800" cap="none" dirty="0">
                <a:solidFill>
                  <a:prstClr val="black"/>
                </a:solidFill>
              </a:rPr>
              <a:t>Improving documentation</a:t>
            </a:r>
          </a:p>
          <a:p>
            <a:pPr lvl="1">
              <a:lnSpc>
                <a:spcPct val="150000"/>
              </a:lnSpc>
              <a:buClr>
                <a:prstClr val="black"/>
              </a:buClr>
              <a:buFont typeface="Wingdings" panose="05000000000000000000" pitchFamily="2" charset="2"/>
              <a:buChar char="§"/>
            </a:pPr>
            <a:r>
              <a:rPr lang="en-US" sz="2800" cap="none" dirty="0">
                <a:solidFill>
                  <a:prstClr val="black"/>
                </a:solidFill>
              </a:rPr>
              <a:t>Involving methodologists to translate evidence to recommendations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2689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36885"/>
            <a:ext cx="10364451" cy="1443790"/>
          </a:xfrm>
        </p:spPr>
        <p:txBody>
          <a:bodyPr>
            <a:normAutofit/>
          </a:bodyPr>
          <a:lstStyle/>
          <a:p>
            <a:r>
              <a:rPr lang="en-US" sz="4000" b="1" cap="none" dirty="0"/>
              <a:t>Variables/Determinants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149" y="2374232"/>
            <a:ext cx="10364451" cy="376392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cap="none" dirty="0"/>
              <a:t>Health budget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cap="none" dirty="0"/>
              <a:t>Per capita expenditure on health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cap="none" dirty="0"/>
              <a:t>Political commitment of the government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cap="none" dirty="0"/>
              <a:t>Social context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cap="none" dirty="0"/>
              <a:t>Race/ethnicity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238539"/>
            <a:ext cx="9946730" cy="1648627"/>
          </a:xfrm>
        </p:spPr>
        <p:txBody>
          <a:bodyPr>
            <a:normAutofit/>
          </a:bodyPr>
          <a:lstStyle/>
          <a:p>
            <a:r>
              <a:rPr lang="en-US" sz="4000" b="1" cap="none" dirty="0"/>
              <a:t>Conflicts – how to solve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26364" y="1887166"/>
            <a:ext cx="6851375" cy="4134255"/>
          </a:xfrm>
        </p:spPr>
        <p:txBody>
          <a:bodyPr/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ADA/IDF/WHO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AHA/ESC/who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Ara</a:t>
            </a:r>
            <a:r>
              <a:rPr lang="en-US" sz="2800" dirty="0"/>
              <a:t>/</a:t>
            </a:r>
            <a:r>
              <a:rPr lang="en-US" sz="2800" dirty="0" err="1"/>
              <a:t>ilar</a:t>
            </a: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Ats</a:t>
            </a:r>
            <a:r>
              <a:rPr lang="en-US" sz="2800" dirty="0"/>
              <a:t>/gold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Isn</a:t>
            </a:r>
            <a:r>
              <a:rPr lang="en-US" sz="2800" dirty="0"/>
              <a:t>/</a:t>
            </a:r>
            <a:r>
              <a:rPr lang="en-US" sz="2800" dirty="0" err="1"/>
              <a:t>aan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EABA6F-B589-41B8-96C0-1A7C0290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256674"/>
            <a:ext cx="9256920" cy="1235242"/>
          </a:xfrm>
        </p:spPr>
        <p:txBody>
          <a:bodyPr>
            <a:normAutofit/>
          </a:bodyPr>
          <a:lstStyle/>
          <a:p>
            <a:r>
              <a:rPr lang="en-US" sz="4000" b="1" cap="none" dirty="0"/>
              <a:t>Way to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E966D6-21A6-4D7E-88CD-5B24C726AC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6064" y="1652337"/>
            <a:ext cx="10771084" cy="465784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cap="none" dirty="0"/>
              <a:t>Even in 21st century, despite all of the advances, the patient–physician interaction remains the cornerstone of the practice of internal medicine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cap="none" dirty="0"/>
              <a:t>Incorporation of core competencies in training curricula throughout the globe is now vital.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cap="none" dirty="0"/>
              <a:t>Patient centered care,</a:t>
            </a:r>
            <a:r>
              <a:rPr lang="en-US" sz="2800" b="1" cap="none" dirty="0"/>
              <a:t> guidelines</a:t>
            </a:r>
            <a:r>
              <a:rPr lang="en-US" sz="2800" cap="none" dirty="0"/>
              <a:t> and </a:t>
            </a:r>
            <a:r>
              <a:rPr lang="en-US" sz="2800" b="1" cap="none" dirty="0"/>
              <a:t>population goals, ‘goal-oriented’ </a:t>
            </a:r>
            <a:r>
              <a:rPr lang="en-US" sz="2800" cap="none" dirty="0"/>
              <a:t>principle etc. are essentials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cap="none" dirty="0"/>
              <a:t>Needs a collaborative effort to develop and endorse a consensus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038719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thank-you-note-1866329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0504" y="1054626"/>
            <a:ext cx="9277917" cy="5073458"/>
          </a:xfrm>
          <a:prstGeom prst="snip1Rect">
            <a:avLst>
              <a:gd name="adj" fmla="val 23215"/>
            </a:avLst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8242" y="949246"/>
            <a:ext cx="10245180" cy="52724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>
                <a:solidFill>
                  <a:prstClr val="black">
                    <a:lumMod val="85000"/>
                    <a:lumOff val="15000"/>
                  </a:prstClr>
                </a:solidFill>
              </a:rPr>
              <a:t>Definition of Standard of care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736034" y="2266544"/>
            <a:ext cx="8865705" cy="32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A53010"/>
              </a:buClr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 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Clinical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 Care 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Standard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 is a small number of quality statements that describe the care patients should be offered by health professionals and health services for a specific 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clinical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 condition or defined </a:t>
            </a: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clinical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 pathway in line with current best evidence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44557"/>
            <a:ext cx="10364451" cy="1338470"/>
          </a:xfrm>
        </p:spPr>
        <p:txBody>
          <a:bodyPr>
            <a:normAutofit/>
          </a:bodyPr>
          <a:lstStyle/>
          <a:p>
            <a:r>
              <a:rPr lang="en-US" sz="4000" b="1" cap="none" dirty="0"/>
              <a:t>Standards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22947" y="1475874"/>
            <a:ext cx="10364451" cy="53821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3000" cap="none" dirty="0"/>
              <a:t>A standard of care can also refer to 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800" cap="none" dirty="0"/>
              <a:t>Informal or formal guidelines generally accepted in the medical community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800" cap="none" dirty="0"/>
              <a:t>Developed by a specialist society or organization 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800" cap="none" dirty="0"/>
              <a:t>Sometimes simply developed over time or as the result of clinical trial findings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800" cap="none" dirty="0"/>
              <a:t>That standard care, experts would agree with as most appropriate or "best practice"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cap="none" dirty="0"/>
              <a:t>Why clinical </a:t>
            </a:r>
            <a:r>
              <a:rPr lang="en-US" sz="4000" b="1" cap="none" dirty="0">
                <a:cs typeface="Arial" pitchFamily="34" charset="0"/>
              </a:rPr>
              <a:t> care  standard is needed?</a:t>
            </a:r>
            <a:endParaRPr lang="en-US" sz="44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090858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cap="none" dirty="0">
                <a:cs typeface="Arial" pitchFamily="34" charset="0"/>
              </a:rPr>
              <a:t>Avoid malpractice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cap="none" dirty="0">
                <a:cs typeface="Arial" pitchFamily="34" charset="0"/>
              </a:rPr>
              <a:t>Develop professionalism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cap="none" dirty="0">
                <a:cs typeface="Arial" pitchFamily="34" charset="0"/>
              </a:rPr>
              <a:t>Provide uniform standard care in clinical medicine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85011"/>
            <a:ext cx="9690057" cy="1427747"/>
          </a:xfrm>
        </p:spPr>
        <p:txBody>
          <a:bodyPr>
            <a:normAutofit/>
          </a:bodyPr>
          <a:lstStyle/>
          <a:p>
            <a:r>
              <a:rPr lang="en-US" sz="4000" b="1" cap="none" dirty="0"/>
              <a:t>Need for clinical standard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149" y="1475874"/>
            <a:ext cx="10075693" cy="4315326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cap="none" dirty="0"/>
              <a:t>Disease patterns  and other bio- ethical issues  are different in different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cap="none" dirty="0"/>
              <a:t>Needs standard clinical care for each countries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cap="none" dirty="0"/>
              <a:t>Regional guidelines for  specific diseases; </a:t>
            </a:r>
            <a:r>
              <a:rPr lang="en-US" sz="2600" cap="none" dirty="0">
                <a:latin typeface="Arial" pitchFamily="34" charset="0"/>
                <a:cs typeface="Arial" pitchFamily="34" charset="0"/>
              </a:rPr>
              <a:t>e.g.</a:t>
            </a:r>
            <a:r>
              <a:rPr lang="en-US" sz="3200" cap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cap="none" dirty="0"/>
              <a:t>asthma guideline for Indian sub continent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cap="none" dirty="0"/>
              <a:t>Standard care needs standard settings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53389" y="2422358"/>
            <a:ext cx="6481012" cy="33688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cap="none" dirty="0"/>
              <a:t>Country wise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200" cap="none" dirty="0"/>
              <a:t>Region wise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200" cap="none" dirty="0"/>
              <a:t>Disease pattern wise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6275" y="866274"/>
            <a:ext cx="10379241" cy="51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Over the past decade, clinical guidelines have increasingly become a familiar part of clinical practice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Every day, clinical decisions at the bedside, rules of operation at hospitals and clinics, and health spending by governments and insurers are being influenced by guidelines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The development and implementation of (evidence-based) clinical practice guidelines - is one of the promising and effective tools for improving the quality of care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948</TotalTime>
  <Words>815</Words>
  <Application>Microsoft Office PowerPoint</Application>
  <PresentationFormat>Custom</PresentationFormat>
  <Paragraphs>127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Droplet</vt:lpstr>
      <vt:lpstr>Clinical Standards For Internal Medicine: Regional Needs And Solutions</vt:lpstr>
      <vt:lpstr>What is Standard ?</vt:lpstr>
      <vt:lpstr>Slide 3</vt:lpstr>
      <vt:lpstr>Definition of Standard of care</vt:lpstr>
      <vt:lpstr>Standards of care</vt:lpstr>
      <vt:lpstr>Why clinical  care  standard is needed?</vt:lpstr>
      <vt:lpstr>Need for clinical standard care</vt:lpstr>
      <vt:lpstr>Standard care needs standard settings</vt:lpstr>
      <vt:lpstr>Slide 9</vt:lpstr>
      <vt:lpstr>Slide 10</vt:lpstr>
      <vt:lpstr>Who is internist ?</vt:lpstr>
      <vt:lpstr>Core competencies of the internist </vt:lpstr>
      <vt:lpstr>In our setting( Bangladesh)</vt:lpstr>
      <vt:lpstr>In our setting( Bangladesh)</vt:lpstr>
      <vt:lpstr>In our country </vt:lpstr>
      <vt:lpstr>Rule and Role</vt:lpstr>
      <vt:lpstr>Countries in Asia</vt:lpstr>
      <vt:lpstr>The changing face of internal medicine: patient centered care </vt:lpstr>
      <vt:lpstr>Slide 19</vt:lpstr>
      <vt:lpstr>Standardized framework for adaptation needed </vt:lpstr>
      <vt:lpstr>Slide 21</vt:lpstr>
      <vt:lpstr>Variables/Determinants</vt:lpstr>
      <vt:lpstr>Conflicts – how to solve ?</vt:lpstr>
      <vt:lpstr>Way to Success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Of Regional/International Clinical Standards In Internal Medicine   To Improve The Quality Of The Experience/Outcome For Patients.” </dc:title>
  <dc:creator>hp</dc:creator>
  <cp:lastModifiedBy>user</cp:lastModifiedBy>
  <cp:revision>156</cp:revision>
  <dcterms:created xsi:type="dcterms:W3CDTF">2018-08-30T15:53:05Z</dcterms:created>
  <dcterms:modified xsi:type="dcterms:W3CDTF">2019-01-03T11:03:03Z</dcterms:modified>
</cp:coreProperties>
</file>